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36.xml" ContentType="application/vnd.openxmlformats-officedocument.presentationml.tags+xml"/>
  <Override PartName="/ppt/notesSlides/notesSlide4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59"/>
  </p:notesMasterIdLst>
  <p:handoutMasterIdLst>
    <p:handoutMasterId r:id="rId60"/>
  </p:handoutMasterIdLst>
  <p:sldIdLst>
    <p:sldId id="893" r:id="rId2"/>
    <p:sldId id="860" r:id="rId3"/>
    <p:sldId id="930" r:id="rId4"/>
    <p:sldId id="820" r:id="rId5"/>
    <p:sldId id="929" r:id="rId6"/>
    <p:sldId id="859" r:id="rId7"/>
    <p:sldId id="945" r:id="rId8"/>
    <p:sldId id="823" r:id="rId9"/>
    <p:sldId id="825" r:id="rId10"/>
    <p:sldId id="826" r:id="rId11"/>
    <p:sldId id="931" r:id="rId12"/>
    <p:sldId id="894" r:id="rId13"/>
    <p:sldId id="896" r:id="rId14"/>
    <p:sldId id="830" r:id="rId15"/>
    <p:sldId id="897" r:id="rId16"/>
    <p:sldId id="898" r:id="rId17"/>
    <p:sldId id="899" r:id="rId18"/>
    <p:sldId id="864" r:id="rId19"/>
    <p:sldId id="862" r:id="rId20"/>
    <p:sldId id="932" r:id="rId21"/>
    <p:sldId id="863" r:id="rId22"/>
    <p:sldId id="834" r:id="rId23"/>
    <p:sldId id="900" r:id="rId24"/>
    <p:sldId id="917" r:id="rId25"/>
    <p:sldId id="946" r:id="rId26"/>
    <p:sldId id="947" r:id="rId27"/>
    <p:sldId id="948" r:id="rId28"/>
    <p:sldId id="949" r:id="rId29"/>
    <p:sldId id="950" r:id="rId30"/>
    <p:sldId id="951" r:id="rId31"/>
    <p:sldId id="952" r:id="rId32"/>
    <p:sldId id="953" r:id="rId33"/>
    <p:sldId id="901" r:id="rId34"/>
    <p:sldId id="944" r:id="rId35"/>
    <p:sldId id="919" r:id="rId36"/>
    <p:sldId id="921" r:id="rId37"/>
    <p:sldId id="904" r:id="rId38"/>
    <p:sldId id="954" r:id="rId39"/>
    <p:sldId id="955" r:id="rId40"/>
    <p:sldId id="956" r:id="rId41"/>
    <p:sldId id="957" r:id="rId42"/>
    <p:sldId id="958" r:id="rId43"/>
    <p:sldId id="959" r:id="rId44"/>
    <p:sldId id="960" r:id="rId45"/>
    <p:sldId id="961" r:id="rId46"/>
    <p:sldId id="962" r:id="rId47"/>
    <p:sldId id="963" r:id="rId48"/>
    <p:sldId id="964" r:id="rId49"/>
    <p:sldId id="965" r:id="rId50"/>
    <p:sldId id="966" r:id="rId51"/>
    <p:sldId id="967" r:id="rId52"/>
    <p:sldId id="905" r:id="rId53"/>
    <p:sldId id="906" r:id="rId54"/>
    <p:sldId id="923" r:id="rId55"/>
    <p:sldId id="926" r:id="rId56"/>
    <p:sldId id="928" r:id="rId57"/>
    <p:sldId id="916" r:id="rId58"/>
  </p:sldIdLst>
  <p:sldSz cx="12192000" cy="6858000"/>
  <p:notesSz cx="7099300" cy="10234613"/>
  <p:custDataLst>
    <p:tags r:id="rId6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0000FF"/>
    <a:srgbClr val="008000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28" autoAdjust="0"/>
  </p:normalViewPr>
  <p:slideViewPr>
    <p:cSldViewPr>
      <p:cViewPr varScale="1">
        <p:scale>
          <a:sx n="115" d="100"/>
          <a:sy n="115" d="100"/>
        </p:scale>
        <p:origin x="-120" y="-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tags" Target="tags/tag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  <a:endParaRPr lang="en-US" sz="1200" dirty="0" smtClean="0">
              <a:latin typeface="Calibri"/>
              <a:cs typeface="Calibri"/>
            </a:endParaRPr>
          </a:p>
          <a:p>
            <a:endParaRPr lang="en-US" dirty="0" smtClean="0"/>
          </a:p>
          <a:p>
            <a:r>
              <a:rPr lang="en-US" dirty="0" smtClean="0"/>
              <a:t>Outcomes</a:t>
            </a:r>
            <a:r>
              <a:rPr lang="en-US" baseline="0" dirty="0" smtClean="0"/>
              <a:t> of actions uncertain.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42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Discount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6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Interesting: running </a:t>
            </a:r>
            <a:r>
              <a:rPr lang="en-US" dirty="0" err="1" smtClean="0">
                <a:ea typeface="ＭＳ Ｐゴシック" pitchFamily="34" charset="-128"/>
              </a:rPr>
              <a:t>expectimax</a:t>
            </a:r>
            <a:r>
              <a:rPr lang="en-US" dirty="0" smtClean="0">
                <a:ea typeface="ＭＳ Ｐゴシック" pitchFamily="34" charset="-128"/>
              </a:rPr>
              <a:t>, if having to truncate the search, then not losing much; e.g.,  less then \</a:t>
            </a:r>
            <a:r>
              <a:rPr lang="en-US" dirty="0" err="1" smtClean="0">
                <a:ea typeface="ＭＳ Ｐゴシック" pitchFamily="34" charset="-128"/>
              </a:rPr>
              <a:t>gamma^d</a:t>
            </a:r>
            <a:r>
              <a:rPr lang="en-US" dirty="0" smtClean="0">
                <a:ea typeface="ＭＳ Ｐゴシック" pitchFamily="34" charset="-128"/>
              </a:rPr>
              <a:t> / (1-\gamma)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we need to ensure that an agent looking at and</a:t>
            </a:r>
            <a:r>
              <a:rPr lang="en-US" baseline="0" dirty="0" smtClean="0"/>
              <a:t> evaluating</a:t>
            </a:r>
            <a:r>
              <a:rPr lang="en-US" dirty="0" smtClean="0"/>
              <a:t> sequences of actions</a:t>
            </a:r>
            <a:r>
              <a:rPr lang="en-US" baseline="0" dirty="0" smtClean="0"/>
              <a:t> is rational?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Changes in the world can lead to </a:t>
            </a:r>
            <a:r>
              <a:rPr lang="en-US" baseline="0" dirty="0" err="1" smtClean="0"/>
              <a:t>nonstationarity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7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92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[Note:</a:t>
            </a:r>
            <a:r>
              <a:rPr lang="en-US" baseline="0" dirty="0" smtClean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Outcome not under our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2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 values</a:t>
            </a:r>
            <a:r>
              <a:rPr lang="en-US" baseline="0" dirty="0" smtClean="0"/>
              <a:t> of all states simultaneously.  Saves computation!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lot like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 but instead of </a:t>
            </a:r>
            <a:r>
              <a:rPr lang="en-US" baseline="0" dirty="0" err="1" smtClean="0"/>
              <a:t>pseudocode</a:t>
            </a:r>
            <a:r>
              <a:rPr lang="en-US" baseline="0" dirty="0" smtClean="0"/>
              <a:t> we write out in terms of equations that reference each other.</a:t>
            </a:r>
          </a:p>
          <a:p>
            <a:endParaRPr lang="en-US" baseline="0" dirty="0" smtClean="0"/>
          </a:p>
          <a:p>
            <a:r>
              <a:rPr lang="en-US" dirty="0" smtClean="0"/>
              <a:t>Going to see this equation over</a:t>
            </a:r>
            <a:r>
              <a:rPr lang="en-US" baseline="0" dirty="0" smtClean="0"/>
              <a:t> and over!  V is a lot like MAX and Q is a lot like EXP.  But now incorporates rewards and discounts.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35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Doing</a:t>
            </a:r>
            <a:r>
              <a:rPr lang="en-US" baseline="0" dirty="0" smtClean="0"/>
              <a:t> way more work than we need to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!  Computing the same values over and over.  Every blue car has the same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85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 steps down you have a gamma^100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24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generates the time-limited</a:t>
            </a:r>
            <a:r>
              <a:rPr lang="en-US" baseline="0" dirty="0" smtClean="0"/>
              <a:t> values for </a:t>
            </a:r>
            <a:r>
              <a:rPr lang="en-US" baseline="0" dirty="0" err="1" smtClean="0"/>
              <a:t>gridworld</a:t>
            </a:r>
            <a:r>
              <a:rPr lang="en-US" baseline="0" dirty="0" smtClean="0"/>
              <a:t> as snapshotted onto the next slides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rewards after two steps!  Don’t need evaluation function!  Game is over!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[cut demo of moving around in grid world program</a:t>
            </a:r>
            <a:r>
              <a:rPr lang="en-US" dirty="0" smtClean="0">
                <a:ea typeface="ＭＳ Ｐゴシック" pitchFamily="34" charset="-128"/>
              </a:rPr>
              <a:t>]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Action exit</a:t>
            </a:r>
          </a:p>
          <a:p>
            <a:r>
              <a:rPr lang="en-US" dirty="0" smtClean="0">
                <a:ea typeface="ＭＳ Ｐゴシック" pitchFamily="34" charset="-128"/>
              </a:rPr>
              <a:t>Living reward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Get to big</a:t>
            </a:r>
            <a:r>
              <a:rPr lang="en-US" baseline="0" dirty="0" smtClean="0">
                <a:ea typeface="ＭＳ Ｐゴシック" pitchFamily="34" charset="-128"/>
              </a:rPr>
              <a:t> reward and take it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Reward function different from the book :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r>
              <a:rPr lang="en-US" dirty="0" smtClean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Need to modify </a:t>
            </a:r>
            <a:r>
              <a:rPr lang="en-US" dirty="0" err="1" smtClean="0">
                <a:ea typeface="ＭＳ Ｐゴシック" pitchFamily="34" charset="-128"/>
              </a:rPr>
              <a:t>expectimax</a:t>
            </a:r>
            <a:r>
              <a:rPr lang="en-US" dirty="0" smtClean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V_0</a:t>
            </a:r>
            <a:r>
              <a:rPr lang="en-US" baseline="0" dirty="0" smtClean="0"/>
              <a:t> is always zero, there’s nothing left to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04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Way less work if you have a small number of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448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Policy</a:t>
            </a:r>
            <a:r>
              <a:rPr lang="en-US" baseline="0" dirty="0" smtClean="0">
                <a:ea typeface="ＭＳ Ｐゴシック" pitchFamily="34" charset="-128"/>
              </a:rPr>
              <a:t> requires no extra thinking!  Once you have the policy you’re done.</a:t>
            </a:r>
          </a:p>
          <a:p>
            <a:endParaRPr lang="en-US" baseline="0" dirty="0" smtClean="0">
              <a:ea typeface="ＭＳ Ｐゴシック" pitchFamily="34" charset="-128"/>
            </a:endParaRPr>
          </a:p>
          <a:p>
            <a:r>
              <a:rPr lang="en-US" baseline="0" dirty="0" err="1" smtClean="0">
                <a:ea typeface="ＭＳ Ｐゴシック" pitchFamily="34" charset="-128"/>
              </a:rPr>
              <a:t>Expectimax</a:t>
            </a:r>
            <a:r>
              <a:rPr lang="en-US" baseline="0" dirty="0" smtClean="0">
                <a:ea typeface="ＭＳ Ｐゴシック" pitchFamily="34" charset="-128"/>
              </a:rPr>
              <a:t> gets you partially there.  Only does a forward-thinking computation to figure out the best action right now.  Bad because you might redo a lot of computation if you end up in the same state multiple times, but good if there are a ton of states.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R(s) = the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living reward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like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expecitmax</a:t>
            </a:r>
            <a:r>
              <a:rPr lang="en-US" baseline="0" dirty="0" smtClean="0"/>
              <a:t>.  Huge tree but a lot of states are repeated.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MDP chance node represents uncertainty about what might happen based on (</a:t>
            </a:r>
            <a:r>
              <a:rPr lang="en-US" dirty="0" err="1" smtClean="0">
                <a:ea typeface="ＭＳ Ｐゴシック" pitchFamily="34" charset="-128"/>
              </a:rPr>
              <a:t>s,a</a:t>
            </a:r>
            <a:r>
              <a:rPr lang="en-US" dirty="0" smtClean="0">
                <a:ea typeface="ＭＳ Ｐゴシック" pitchFamily="34" charset="-128"/>
              </a:rPr>
              <a:t>)  [as opposed to being a random adversary]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Q-state (</a:t>
            </a:r>
            <a:r>
              <a:rPr lang="en-US" dirty="0" err="1" smtClean="0">
                <a:ea typeface="ＭＳ Ｐゴシック" pitchFamily="34" charset="-128"/>
              </a:rPr>
              <a:t>s,a</a:t>
            </a:r>
            <a:r>
              <a:rPr lang="en-US" dirty="0" smtClean="0">
                <a:ea typeface="ＭＳ Ｐゴシック" pitchFamily="34" charset="-128"/>
              </a:rPr>
              <a:t>) is when you were in a state and took an </a:t>
            </a:r>
            <a:r>
              <a:rPr lang="en-US" dirty="0" smtClean="0">
                <a:ea typeface="ＭＳ Ｐゴシック" pitchFamily="34" charset="-128"/>
              </a:rPr>
              <a:t>action.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One</a:t>
            </a:r>
            <a:r>
              <a:rPr lang="en-US" baseline="0" dirty="0" smtClean="0">
                <a:ea typeface="ＭＳ Ｐゴシック" pitchFamily="34" charset="-128"/>
              </a:rPr>
              <a:t> difference between MDP and </a:t>
            </a:r>
            <a:r>
              <a:rPr lang="en-US" baseline="0" dirty="0" err="1" smtClean="0">
                <a:ea typeface="ＭＳ Ｐゴシック" pitchFamily="34" charset="-128"/>
              </a:rPr>
              <a:t>expectimax</a:t>
            </a:r>
            <a:r>
              <a:rPr lang="en-US" baseline="0" dirty="0" smtClean="0">
                <a:ea typeface="ＭＳ Ｐゴシック" pitchFamily="34" charset="-128"/>
              </a:rPr>
              <a:t>: r</a:t>
            </a:r>
            <a:r>
              <a:rPr lang="en-US" dirty="0" smtClean="0">
                <a:ea typeface="ＭＳ Ｐゴシック" pitchFamily="34" charset="-128"/>
              </a:rPr>
              <a:t>ewards</a:t>
            </a:r>
            <a:r>
              <a:rPr lang="en-US" baseline="0" dirty="0" smtClean="0">
                <a:ea typeface="ＭＳ Ｐゴシック" pitchFamily="34" charset="-128"/>
              </a:rPr>
              <a:t> are smeared throughout the tree instead of at the end.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4" Type="http://schemas.openxmlformats.org/officeDocument/2006/relationships/image" Target="../media/image21.wmf"/><Relationship Id="rId5" Type="http://schemas.openxmlformats.org/officeDocument/2006/relationships/image" Target="../media/image22.wmf"/><Relationship Id="rId6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5.png"/><Relationship Id="rId10" Type="http://schemas.openxmlformats.org/officeDocument/2006/relationships/image" Target="../media/image39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3.xml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4.xml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84.png"/><Relationship Id="rId23" Type="http://schemas.openxmlformats.org/officeDocument/2006/relationships/image" Target="../media/image66.png"/><Relationship Id="rId24" Type="http://schemas.openxmlformats.org/officeDocument/2006/relationships/image" Target="../media/image68.png"/><Relationship Id="rId25" Type="http://schemas.openxmlformats.org/officeDocument/2006/relationships/image" Target="../media/image67.png"/><Relationship Id="rId26" Type="http://schemas.openxmlformats.org/officeDocument/2006/relationships/image" Target="../media/image85.png"/><Relationship Id="rId27" Type="http://schemas.openxmlformats.org/officeDocument/2006/relationships/image" Target="../media/image69.png"/><Relationship Id="rId28" Type="http://schemas.openxmlformats.org/officeDocument/2006/relationships/image" Target="../media/image86.png"/><Relationship Id="rId29" Type="http://schemas.openxmlformats.org/officeDocument/2006/relationships/image" Target="../media/image87.png"/><Relationship Id="rId30" Type="http://schemas.openxmlformats.org/officeDocument/2006/relationships/image" Target="../media/image88.png"/><Relationship Id="rId10" Type="http://schemas.openxmlformats.org/officeDocument/2006/relationships/tags" Target="../tags/tag30.xml"/><Relationship Id="rId11" Type="http://schemas.openxmlformats.org/officeDocument/2006/relationships/tags" Target="../tags/tag31.xml"/><Relationship Id="rId12" Type="http://schemas.openxmlformats.org/officeDocument/2006/relationships/tags" Target="../tags/tag32.xml"/><Relationship Id="rId13" Type="http://schemas.openxmlformats.org/officeDocument/2006/relationships/tags" Target="../tags/tag33.xml"/><Relationship Id="rId14" Type="http://schemas.openxmlformats.org/officeDocument/2006/relationships/tags" Target="../tags/tag34.xml"/><Relationship Id="rId15" Type="http://schemas.openxmlformats.org/officeDocument/2006/relationships/tags" Target="../tags/tag35.xml"/><Relationship Id="rId16" Type="http://schemas.openxmlformats.org/officeDocument/2006/relationships/slideLayout" Target="../slideLayouts/slideLayout2.xml"/><Relationship Id="rId17" Type="http://schemas.openxmlformats.org/officeDocument/2006/relationships/notesSlide" Target="../notesSlides/notesSlide42.xml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90.png"/><Relationship Id="rId1" Type="http://schemas.openxmlformats.org/officeDocument/2006/relationships/tags" Target="../tags/tag36.x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" Type="http://schemas.openxmlformats.org/officeDocument/2006/relationships/tags" Target="../tags/tag37.xml"/><Relationship Id="rId2" Type="http://schemas.openxmlformats.org/officeDocument/2006/relationships/tags" Target="../tags/tag38.xml"/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CSE 511A: Introduction to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Instructor: Roman Garnett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Washington University in St. Louis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Racing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Racing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 smtClean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 smtClean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 smtClean="0">
                <a:latin typeface="Calibri"/>
                <a:cs typeface="Calibri"/>
              </a:rPr>
              <a:t>Slow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 smtClean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 smtClean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  <a:endParaRPr lang="en-US" sz="2000" dirty="0">
                <a:solidFill>
                  <a:srgbClr val="00B0F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  <a:endParaRPr lang="en-US" sz="2000" dirty="0">
                <a:solidFill>
                  <a:srgbClr val="7F2727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Calibri"/>
                  <a:cs typeface="Calibri"/>
                </a:rPr>
                <a:t>Overheated</a:t>
              </a:r>
              <a:endParaRPr lang="en-US" sz="2000" dirty="0">
                <a:latin typeface="Calibri"/>
                <a:cs typeface="Calibri"/>
              </a:endParaRP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 smtClean="0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preferences should an agent have over reward sequences?</a:t>
            </a:r>
          </a:p>
          <a:p>
            <a:endParaRPr lang="en-US" sz="2800" dirty="0" smtClean="0"/>
          </a:p>
          <a:p>
            <a:r>
              <a:rPr lang="en-US" sz="2800" dirty="0" smtClean="0"/>
              <a:t>More or less?</a:t>
            </a:r>
          </a:p>
          <a:p>
            <a:endParaRPr lang="en-US" sz="2800" dirty="0" smtClean="0"/>
          </a:p>
          <a:p>
            <a:r>
              <a:rPr lang="en-US" sz="2800" dirty="0" smtClean="0"/>
              <a:t>Now or later?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2, 2]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[2, 3, 4]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[0, 0, 1]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0, 0]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 smtClean="0"/>
              <a:t>It’s reasonable to maximize the sum of rewards</a:t>
            </a:r>
          </a:p>
          <a:p>
            <a:r>
              <a:rPr lang="en-US" sz="2800" dirty="0" smtClean="0"/>
              <a:t>It’s also reasonable to prefer rewards now to rewards later</a:t>
            </a:r>
          </a:p>
          <a:p>
            <a:r>
              <a:rPr lang="en-US" sz="2800" dirty="0" smtClean="0"/>
              <a:t>One solution: values of rewards decay exponentially</a:t>
            </a:r>
            <a:endParaRPr lang="en-US" sz="2800" dirty="0"/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Now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Next Step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In Two Steps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Why discount?</a:t>
            </a:r>
            <a:endParaRPr lang="en-US" sz="2400" dirty="0" smtClean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smtClean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Theorem: if we assume </a:t>
            </a:r>
            <a:r>
              <a:rPr lang="en-US" sz="2800" dirty="0" smtClean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 smtClean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Discounting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 smtClean="0"/>
              <a:t>Given: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Actions: East, West, and Exit (only available in exit states a, e)</a:t>
            </a:r>
          </a:p>
          <a:p>
            <a:pPr lvl="1"/>
            <a:r>
              <a:rPr lang="en-US" sz="2400" dirty="0" smtClean="0"/>
              <a:t>Transitions: deterministic</a:t>
            </a:r>
          </a:p>
          <a:p>
            <a:endParaRPr lang="en-US" sz="2800" dirty="0"/>
          </a:p>
          <a:p>
            <a:r>
              <a:rPr lang="en-US" sz="2800" dirty="0" smtClean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 smtClean="0"/>
              <a:t> = 1, what is the optimal policy?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 smtClean="0"/>
              <a:t> = 0.1, what is the optimal policy?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Quiz 3: For which </a:t>
            </a:r>
            <a:r>
              <a:rPr lang="en-US" sz="2800" dirty="0" smtClean="0">
                <a:sym typeface="Symbol" charset="0"/>
              </a:rPr>
              <a:t></a:t>
            </a:r>
            <a:r>
              <a:rPr lang="en-US" sz="2800" dirty="0" smtClean="0">
                <a:latin typeface="cmmi10"/>
                <a:ea typeface="cmmi10"/>
                <a:cs typeface="cmmi10"/>
              </a:rPr>
              <a:t> </a:t>
            </a:r>
            <a:r>
              <a:rPr lang="en-US" sz="2800" dirty="0" smtClean="0"/>
              <a:t>are West and East equally good when in state d?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 smtClean="0"/>
              <a:t>Problem: What if the game lasts forever?  Do we get infinite rewards?</a:t>
            </a:r>
            <a:endParaRPr lang="en-US" sz="2800" dirty="0"/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</a:t>
            </a:r>
            <a:r>
              <a:rPr lang="en-US" sz="2400" dirty="0" smtClean="0"/>
              <a:t>horizon: (similar to depth-limited search)</a:t>
            </a:r>
            <a:endParaRPr lang="en-US" sz="2400" dirty="0"/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 smtClean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 smtClean="0">
                <a:sym typeface="Symbol" charset="0"/>
              </a:rPr>
              <a:t>Discounting</a:t>
            </a:r>
            <a:r>
              <a:rPr lang="en-US" sz="2400" dirty="0">
                <a:sym typeface="Symbol" charset="0"/>
              </a:rPr>
              <a:t>: </a:t>
            </a:r>
            <a:r>
              <a:rPr lang="en-US" sz="2400" dirty="0" smtClean="0">
                <a:sym typeface="Symbol" charset="0"/>
              </a:rPr>
              <a:t>use 0 </a:t>
            </a:r>
            <a:r>
              <a:rPr lang="en-US" sz="2400" dirty="0">
                <a:sym typeface="Symbol" charset="0"/>
              </a:rPr>
              <a:t>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 smtClean="0">
                <a:sym typeface="Symbol" charset="0"/>
              </a:rPr>
              <a:t>Smaller </a:t>
            </a:r>
            <a:r>
              <a:rPr lang="en-US" sz="2000" dirty="0">
                <a:sym typeface="Symbol" charset="0"/>
              </a:rPr>
              <a:t>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</a:t>
            </a:r>
            <a:r>
              <a:rPr lang="en-US" altLang="ja-JP" sz="2000" dirty="0" smtClean="0">
                <a:sym typeface="Symbol" charset="0"/>
              </a:rPr>
              <a:t>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 smtClean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 smtClean="0">
                <a:solidFill>
                  <a:srgbClr val="000000"/>
                </a:solidFill>
                <a:sym typeface="Symbol" charset="0"/>
              </a:rPr>
              <a:t>Absorbing </a:t>
            </a:r>
            <a:r>
              <a:rPr lang="en-US" sz="2400" dirty="0">
                <a:solidFill>
                  <a:srgbClr val="000000"/>
                </a:solidFill>
                <a:sym typeface="Symbol" charset="0"/>
              </a:rPr>
              <a:t>state: guarantee that for every policy, a terminal state will eventually be reached (like 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for 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racing)</a:t>
            </a:r>
            <a:endParaRPr lang="en-US" altLang="ja-JP" sz="2400" dirty="0">
              <a:solidFill>
                <a:srgbClr val="000000"/>
              </a:solidFill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Start state s</a:t>
            </a:r>
            <a:r>
              <a:rPr lang="en-US" baseline="-25000" dirty="0" smtClean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Transitions P(</a:t>
            </a:r>
            <a:r>
              <a:rPr lang="en-US" dirty="0" err="1" smtClean="0">
                <a:ea typeface="ＭＳ Ｐゴシック" pitchFamily="34" charset="-128"/>
              </a:rPr>
              <a:t>s’</a:t>
            </a:r>
            <a:r>
              <a:rPr lang="en-US" altLang="ja-JP" dirty="0" err="1" smtClean="0">
                <a:ea typeface="ＭＳ Ｐゴシック" pitchFamily="34" charset="-128"/>
              </a:rPr>
              <a:t>|s,a</a:t>
            </a:r>
            <a:r>
              <a:rPr lang="en-US" altLang="ja-JP" dirty="0" smtClean="0">
                <a:ea typeface="ＭＳ Ｐゴシック" pitchFamily="34" charset="-128"/>
              </a:rPr>
              <a:t>) (or T(</a:t>
            </a:r>
            <a:r>
              <a:rPr lang="en-US" altLang="ja-JP" dirty="0" err="1" smtClean="0">
                <a:ea typeface="ＭＳ Ｐゴシック" pitchFamily="34" charset="-128"/>
              </a:rPr>
              <a:t>s,a,s</a:t>
            </a:r>
            <a:r>
              <a:rPr lang="en-US" altLang="ja-JP" dirty="0" smtClean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Rewards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 (and discount </a:t>
            </a:r>
            <a:r>
              <a:rPr lang="en-US" altLang="ja-JP" dirty="0" smtClean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MDPs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Quantities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values (L8D4)]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17412" name="Picture 2" descr="epic fail photos - CLASSIC: Can Opening FAI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43840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-0.1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-0.1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of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Fundamental operation: compute the (</a:t>
            </a:r>
            <a:r>
              <a:rPr lang="en-US" sz="2800" dirty="0" err="1" smtClean="0"/>
              <a:t>expectimax</a:t>
            </a:r>
            <a:r>
              <a:rPr lang="en-US" sz="2800" dirty="0" smtClean="0"/>
              <a:t>) value of a state</a:t>
            </a:r>
          </a:p>
          <a:p>
            <a:pPr lvl="1"/>
            <a:r>
              <a:rPr lang="en-US" sz="2400" dirty="0" smtClean="0"/>
              <a:t>Expected utility under optimal action</a:t>
            </a:r>
          </a:p>
          <a:p>
            <a:pPr lvl="1"/>
            <a:r>
              <a:rPr lang="en-US" sz="2400" dirty="0" smtClean="0"/>
              <a:t>Average sum of (discounted) rewards</a:t>
            </a:r>
          </a:p>
          <a:p>
            <a:pPr lvl="1"/>
            <a:r>
              <a:rPr lang="en-US" sz="2400" dirty="0" smtClean="0"/>
              <a:t>This is just what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computed!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Recursive definition of value:</a:t>
            </a:r>
            <a:endParaRPr lang="en-US" sz="2800" dirty="0"/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 smtClean="0"/>
              <a:t>We’re doing way too much work with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!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States are repeated </a:t>
            </a:r>
          </a:p>
          <a:p>
            <a:pPr lvl="1"/>
            <a:r>
              <a:rPr lang="en-US" sz="2000" dirty="0" smtClean="0"/>
              <a:t>Idea: Only compute needed quantities once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Tree goes on forever</a:t>
            </a:r>
          </a:p>
          <a:p>
            <a:pPr lvl="1"/>
            <a:r>
              <a:rPr lang="en-US" sz="2000" dirty="0" smtClean="0"/>
              <a:t>Idea: Do a depth-limited computation, but with increasing depths until change is small</a:t>
            </a:r>
          </a:p>
          <a:p>
            <a:pPr lvl="1"/>
            <a:r>
              <a:rPr lang="en-US" sz="2000" dirty="0" smtClean="0"/>
              <a:t>Note: deep parts of the tree eventually don’t matter if </a:t>
            </a:r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 smtClean="0"/>
              <a:t> &lt; 1</a:t>
            </a:r>
            <a:endParaRPr lang="en-US" sz="2000" dirty="0"/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Time-Limited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 smtClean="0"/>
              <a:t>Key idea: time-limited values</a:t>
            </a:r>
          </a:p>
          <a:p>
            <a:pPr lvl="4"/>
            <a:endParaRPr lang="en-US" sz="1200" dirty="0" smtClean="0"/>
          </a:p>
          <a:p>
            <a:r>
              <a:rPr lang="en-US" sz="2400" dirty="0" smtClean="0"/>
              <a:t>Define </a:t>
            </a:r>
            <a:r>
              <a:rPr lang="en-US" sz="2400" dirty="0" err="1" smtClean="0"/>
              <a:t>V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(s) to be the optimal value of s if the game ends in k more time steps</a:t>
            </a:r>
          </a:p>
          <a:p>
            <a:pPr lvl="1"/>
            <a:r>
              <a:rPr lang="en-US" sz="2000" dirty="0" smtClean="0"/>
              <a:t>Equivalently, it’s what a depth-k </a:t>
            </a:r>
            <a:r>
              <a:rPr lang="en-US" sz="2000" dirty="0" err="1" smtClean="0"/>
              <a:t>expectimax</a:t>
            </a:r>
            <a:r>
              <a:rPr lang="en-US" sz="2000" dirty="0" smtClean="0"/>
              <a:t> would give from s</a:t>
            </a:r>
          </a:p>
          <a:p>
            <a:endParaRPr lang="en-US" sz="2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The </a:t>
            </a:r>
            <a:r>
              <a:rPr lang="en-US" dirty="0">
                <a:latin typeface="Calibri" pitchFamily="34" charset="0"/>
              </a:rPr>
              <a:t>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</a:t>
            </a:r>
            <a:r>
              <a:rPr lang="en-US" dirty="0" smtClean="0">
                <a:latin typeface="Calibri" pitchFamily="34" charset="0"/>
              </a:rPr>
              <a:t>agent’</a:t>
            </a:r>
            <a:r>
              <a:rPr lang="en-US" altLang="ja-JP" dirty="0" smtClean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actions do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not always go as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planned</a:t>
            </a:r>
            <a:endParaRPr lang="en-US" altLang="ja-JP" sz="2000" dirty="0">
              <a:solidFill>
                <a:schemeClr val="accent2"/>
              </a:solidFill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</a:t>
            </a:r>
            <a:r>
              <a:rPr lang="en-US" dirty="0" smtClean="0">
                <a:latin typeface="Calibri" pitchFamily="34" charset="0"/>
              </a:rPr>
              <a:t>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Small </a:t>
            </a:r>
            <a:r>
              <a:rPr lang="en-US" altLang="ja-JP" dirty="0" smtClean="0">
                <a:latin typeface="Calibri" pitchFamily="34" charset="0"/>
              </a:rPr>
              <a:t>“living” </a:t>
            </a:r>
            <a:r>
              <a:rPr lang="en-US" altLang="ja-JP" dirty="0">
                <a:latin typeface="Calibri" pitchFamily="34" charset="0"/>
              </a:rPr>
              <a:t>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</a:t>
            </a:r>
            <a:r>
              <a:rPr lang="en-US" dirty="0" smtClean="0">
                <a:latin typeface="Calibri" pitchFamily="34" charset="0"/>
              </a:rPr>
              <a:t>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World Actions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Time-Limited Values</a:t>
            </a:r>
            <a:endParaRPr lang="en-US" dirty="0"/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Iteration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Start with V</a:t>
            </a:r>
            <a:r>
              <a:rPr lang="en-US" sz="2400" baseline="-25000" dirty="0" smtClean="0">
                <a:ea typeface="ＭＳ Ｐゴシック" pitchFamily="34" charset="-128"/>
              </a:rPr>
              <a:t>0</a:t>
            </a:r>
            <a:r>
              <a:rPr lang="en-US" sz="2400" dirty="0" smtClean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Given vector of </a:t>
            </a:r>
            <a:r>
              <a:rPr lang="en-US" sz="2400" dirty="0" err="1" smtClean="0">
                <a:ea typeface="ＭＳ Ｐゴシック" pitchFamily="34" charset="-128"/>
              </a:rPr>
              <a:t>V</a:t>
            </a:r>
            <a:r>
              <a:rPr lang="en-US" sz="2400" baseline="-25000" dirty="0" err="1" smtClean="0">
                <a:ea typeface="ＭＳ Ｐゴシック" pitchFamily="34" charset="-128"/>
              </a:rPr>
              <a:t>k</a:t>
            </a:r>
            <a:r>
              <a:rPr lang="en-US" sz="2400" dirty="0" smtClean="0">
                <a:ea typeface="ＭＳ Ｐゴシック" pitchFamily="34" charset="-128"/>
              </a:rPr>
              <a:t>(s) values, do one ply of </a:t>
            </a:r>
            <a:r>
              <a:rPr lang="en-US" sz="2400" dirty="0" err="1" smtClean="0">
                <a:ea typeface="ＭＳ Ｐゴシック" pitchFamily="34" charset="-128"/>
              </a:rPr>
              <a:t>expectimax</a:t>
            </a:r>
            <a:r>
              <a:rPr lang="en-US" sz="2400" dirty="0" smtClean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 smtClean="0">
                <a:ea typeface="ＭＳ Ｐゴシック" pitchFamily="34" charset="-128"/>
              </a:rPr>
              <a:t>2</a:t>
            </a:r>
            <a:r>
              <a:rPr lang="en-US" sz="2400" dirty="0" smtClean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smtClean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 smtClean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Value Iteration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0             0             0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2             1             0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3.5          2.5          0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libri"/>
                <a:cs typeface="Calibri"/>
              </a:rPr>
              <a:t>Assume no discount!</a:t>
            </a:r>
            <a:endParaRPr lang="en-US" i="1" dirty="0">
              <a:latin typeface="Calibri"/>
              <a:cs typeface="Calibri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Convergence*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 smtClean="0">
                <a:latin typeface="Calibri"/>
                <a:cs typeface="Calibri"/>
              </a:rPr>
              <a:t>How do we know the </a:t>
            </a:r>
            <a:r>
              <a:rPr lang="en-US" sz="2000" dirty="0" err="1" smtClean="0">
                <a:latin typeface="Calibri"/>
                <a:cs typeface="Calibri"/>
              </a:rPr>
              <a:t>V</a:t>
            </a:r>
            <a:r>
              <a:rPr lang="en-US" sz="2000" baseline="-25000" dirty="0" err="1" smtClean="0">
                <a:latin typeface="Calibri"/>
                <a:cs typeface="Calibri"/>
              </a:rPr>
              <a:t>k</a:t>
            </a:r>
            <a:r>
              <a:rPr lang="en-US" sz="2000" dirty="0" smtClean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 smtClean="0">
                <a:latin typeface="Calibri"/>
                <a:cs typeface="Calibri"/>
              </a:rPr>
              <a:t>M</a:t>
            </a:r>
            <a:r>
              <a:rPr lang="en-US" sz="2000" dirty="0" smtClean="0">
                <a:latin typeface="Calibri"/>
                <a:cs typeface="Calibri"/>
              </a:rPr>
              <a:t> holds the actual </a:t>
            </a:r>
            <a:r>
              <a:rPr lang="en-US" sz="2000" dirty="0" err="1" smtClean="0">
                <a:latin typeface="Calibri"/>
                <a:cs typeface="Calibri"/>
              </a:rPr>
              <a:t>untruncated</a:t>
            </a:r>
            <a:r>
              <a:rPr lang="en-US" sz="2000" dirty="0" smtClean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Sketch: For any state </a:t>
            </a:r>
            <a:r>
              <a:rPr lang="en-US" sz="1800" dirty="0" err="1" smtClean="0">
                <a:latin typeface="Calibri"/>
                <a:cs typeface="Calibri"/>
              </a:rPr>
              <a:t>V</a:t>
            </a:r>
            <a:r>
              <a:rPr lang="en-US" sz="1800" baseline="-25000" dirty="0" err="1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and V</a:t>
            </a:r>
            <a:r>
              <a:rPr lang="en-US" sz="1800" baseline="-25000" dirty="0" smtClean="0">
                <a:latin typeface="Calibri"/>
                <a:cs typeface="Calibri"/>
              </a:rPr>
              <a:t>k+1</a:t>
            </a:r>
            <a:r>
              <a:rPr lang="en-US" sz="1800" dirty="0" smtClean="0">
                <a:latin typeface="Calibri"/>
                <a:cs typeface="Calibri"/>
              </a:rPr>
              <a:t> can be viewed as depth k+1 </a:t>
            </a:r>
            <a:r>
              <a:rPr lang="en-US" sz="1800" dirty="0" err="1" smtClean="0">
                <a:latin typeface="Calibri"/>
                <a:cs typeface="Calibri"/>
              </a:rPr>
              <a:t>expectimax</a:t>
            </a:r>
            <a:r>
              <a:rPr lang="en-US" sz="1800" dirty="0" smtClean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 smtClean="0">
                <a:latin typeface="Calibri"/>
                <a:cs typeface="Calibri"/>
              </a:rPr>
              <a:t>k+1</a:t>
            </a:r>
            <a:r>
              <a:rPr lang="en-US" sz="1800" dirty="0" smtClean="0">
                <a:latin typeface="Calibri"/>
                <a:cs typeface="Calibri"/>
              </a:rPr>
              <a:t> has actual rewards while </a:t>
            </a:r>
            <a:r>
              <a:rPr lang="en-US" sz="1800" dirty="0" err="1" smtClean="0">
                <a:latin typeface="Calibri"/>
                <a:cs typeface="Calibri"/>
              </a:rPr>
              <a:t>V</a:t>
            </a:r>
            <a:r>
              <a:rPr lang="en-US" sz="1800" baseline="-25000" dirty="0" err="1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 smtClean="0">
                <a:latin typeface="Calibri"/>
                <a:cs typeface="Calibri"/>
              </a:rPr>
              <a:t>MAX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It is at worst R</a:t>
            </a:r>
            <a:r>
              <a:rPr lang="en-US" sz="1800" baseline="-25000" dirty="0" smtClean="0">
                <a:latin typeface="Calibri"/>
                <a:cs typeface="Calibri"/>
              </a:rPr>
              <a:t>MIN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But everything is discounted by </a:t>
            </a:r>
            <a:r>
              <a:rPr lang="el-GR" sz="1800" dirty="0" smtClean="0">
                <a:latin typeface="Calibri"/>
                <a:cs typeface="Calibri"/>
              </a:rPr>
              <a:t>γ</a:t>
            </a:r>
            <a:r>
              <a:rPr lang="en-US" sz="1800" baseline="30000" dirty="0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So </a:t>
            </a:r>
            <a:r>
              <a:rPr lang="en-US" sz="1800" dirty="0" err="1" smtClean="0">
                <a:latin typeface="Calibri"/>
                <a:cs typeface="Calibri"/>
              </a:rPr>
              <a:t>V</a:t>
            </a:r>
            <a:r>
              <a:rPr lang="en-US" sz="1800" baseline="-25000" dirty="0" err="1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and V</a:t>
            </a:r>
            <a:r>
              <a:rPr lang="en-US" sz="1800" baseline="-25000" dirty="0" smtClean="0">
                <a:latin typeface="Calibri"/>
                <a:cs typeface="Calibri"/>
              </a:rPr>
              <a:t>k+1</a:t>
            </a:r>
            <a:r>
              <a:rPr lang="en-US" sz="1800" dirty="0" smtClean="0">
                <a:latin typeface="Calibri"/>
                <a:cs typeface="Calibri"/>
              </a:rPr>
              <a:t> are at most </a:t>
            </a:r>
            <a:r>
              <a:rPr lang="el-GR" sz="1800" dirty="0" smtClean="0">
                <a:latin typeface="Calibri"/>
                <a:cs typeface="Calibri"/>
              </a:rPr>
              <a:t>γ</a:t>
            </a:r>
            <a:r>
              <a:rPr lang="en-US" sz="1800" baseline="30000" dirty="0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 err="1" smtClean="0">
                <a:latin typeface="Calibri"/>
                <a:cs typeface="Calibri"/>
              </a:rPr>
              <a:t>max|R</a:t>
            </a:r>
            <a:r>
              <a:rPr lang="en-US" sz="1800" dirty="0" smtClean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So as k increases, the values converge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Policy-Based Methods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 smtClean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 smtClean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Sometimes just R(s) or R(s</a:t>
            </a:r>
            <a:r>
              <a:rPr lang="en-US" altLang="ja-JP" sz="1800" dirty="0" smtClean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Maybe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One way to solve them is with </a:t>
            </a:r>
            <a:r>
              <a:rPr lang="en-US" sz="2000" dirty="0" err="1" smtClean="0">
                <a:ea typeface="ＭＳ Ｐゴシック" pitchFamily="34" charset="-128"/>
              </a:rPr>
              <a:t>expectimax</a:t>
            </a:r>
            <a:r>
              <a:rPr lang="en-US" sz="2000" dirty="0" smtClean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We’</a:t>
            </a:r>
            <a:r>
              <a:rPr lang="en-US" altLang="ja-JP" sz="2000" dirty="0" smtClean="0">
                <a:ea typeface="ＭＳ Ｐゴシック" pitchFamily="34" charset="-128"/>
              </a:rPr>
              <a:t>ll have a new tool soon</a:t>
            </a: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Gridworld</a:t>
            </a:r>
            <a:r>
              <a:rPr lang="en-US" dirty="0" smtClean="0"/>
              <a:t> Manual Intro</a:t>
            </a:r>
            <a:endParaRPr lang="en-US" dirty="0"/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 smtClean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 smtClean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r>
              <a:rPr lang="en-US" altLang="ja-JP" sz="2400" dirty="0" smtClean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Andrey</a:t>
            </a:r>
            <a:r>
              <a:rPr lang="en-US" dirty="0" smtClean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</a:t>
            </a:r>
            <a:r>
              <a:rPr lang="en-US" sz="2400" dirty="0" smtClean="0">
                <a:latin typeface="Calibri" pitchFamily="34" charset="0"/>
              </a:rPr>
              <a:t>s</a:t>
            </a:r>
            <a:r>
              <a:rPr lang="en-US" altLang="ja-JP" sz="2400" dirty="0" smtClean="0">
                <a:latin typeface="Calibri" pitchFamily="34" charset="0"/>
              </a:rPr>
              <a:t>’) </a:t>
            </a:r>
            <a:r>
              <a:rPr lang="en-US" altLang="ja-JP" sz="2400" dirty="0">
                <a:latin typeface="Calibri" pitchFamily="34" charset="0"/>
              </a:rPr>
              <a:t>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 smtClean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MDPs, we want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 smtClean="0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 smtClean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50765</TotalTime>
  <Words>2799</Words>
  <Application>Microsoft Macintosh PowerPoint</Application>
  <PresentationFormat>Custom</PresentationFormat>
  <Paragraphs>496</Paragraphs>
  <Slides>57</Slides>
  <Notes>44</Notes>
  <HiddenSlides>6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dan-berkeley-nlp-v1</vt:lpstr>
      <vt:lpstr>CSE 511A: Introduction to Artificial Intelligence </vt:lpstr>
      <vt:lpstr>Non-Deterministic Search</vt:lpstr>
      <vt:lpstr>Non-Deterministic Search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Quiz: 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Convergence*</vt:lpstr>
      <vt:lpstr>Next Time: Policy-Based Methods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Roman Garnett</cp:lastModifiedBy>
  <cp:revision>2728</cp:revision>
  <cp:lastPrinted>2014-02-13T17:51:45Z</cp:lastPrinted>
  <dcterms:created xsi:type="dcterms:W3CDTF">2004-08-27T04:16:05Z</dcterms:created>
  <dcterms:modified xsi:type="dcterms:W3CDTF">2015-09-22T18:55:52Z</dcterms:modified>
</cp:coreProperties>
</file>